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3"/>
  </p:notesMasterIdLst>
  <p:sldIdLst>
    <p:sldId id="256" r:id="rId5"/>
    <p:sldId id="2146847054" r:id="rId6"/>
    <p:sldId id="262" r:id="rId7"/>
    <p:sldId id="263" r:id="rId8"/>
    <p:sldId id="2146847058" r:id="rId9"/>
    <p:sldId id="265" r:id="rId10"/>
    <p:sldId id="2146847057" r:id="rId11"/>
    <p:sldId id="2146847066" r:id="rId12"/>
    <p:sldId id="2146847060" r:id="rId13"/>
    <p:sldId id="2146847067" r:id="rId14"/>
    <p:sldId id="2146847068" r:id="rId15"/>
    <p:sldId id="2146847062" r:id="rId16"/>
    <p:sldId id="2146847061" r:id="rId17"/>
    <p:sldId id="2146847055" r:id="rId18"/>
    <p:sldId id="2146847059" r:id="rId19"/>
    <p:sldId id="2146847071" r:id="rId20"/>
    <p:sldId id="2146847069" r:id="rId21"/>
    <p:sldId id="25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2.png>
</file>

<file path=ppt/media/image3.jpeg>
</file>

<file path=ppt/media/image4.jpe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01-08-2025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8/1/2025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8/1/2025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8/1/2025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8/1/2025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8/1/2025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8/1/2025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8/1/2025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8/1/2025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8/1/2025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8/1/2025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8/1/2025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5000"/>
            <a:extLst>
              <a:ext uri="{BEBA8EAE-BF5A-486C-A8C5-ECC9F3942E4B}">
                <a14:imgProps xmlns:a14="http://schemas.microsoft.com/office/drawing/2010/main">
                  <a14:imgLayer r:embed="rId14">
                    <a14:imgEffect>
                      <a14:sharpenSoften amount="27000"/>
                    </a14:imgEffect>
                    <a14:imgEffect>
                      <a14:brightnessContrast bright="-4000"/>
                    </a14:imgEffect>
                  </a14:imgLayer>
                </a14:imgProps>
              </a:ext>
            </a:extLst>
          </a:blip>
          <a:srcRect/>
          <a:stretch>
            <a:fillRect t="-16000" b="-1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8/1/2025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5"/>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raoapurv007/Fitness-Buddy-AI-Agent.git"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lstStyle/>
          <a:p>
            <a:pPr algn="ctr"/>
            <a:r>
              <a:rPr lang="en-US" b="1" dirty="0">
                <a:solidFill>
                  <a:schemeClr val="accent1"/>
                </a:solidFill>
                <a:latin typeface="Arial"/>
                <a:cs typeface="Arial"/>
              </a:rPr>
              <a:t>Fitness Buddy ai agent</a:t>
            </a:r>
            <a:endParaRPr lang="en-US" b="1" dirty="0">
              <a:solidFill>
                <a:schemeClr val="accent1"/>
              </a:solidFill>
              <a:latin typeface="Arial" panose="020B0604020202020204" pitchFamily="34" charset="0"/>
              <a:cs typeface="Arial" panose="020B0604020202020204" pitchFamily="34" charset="0"/>
            </a:endParaRP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IBM HACKATHON PROJECT</a:t>
            </a:r>
          </a:p>
        </p:txBody>
      </p:sp>
      <p:sp>
        <p:nvSpPr>
          <p:cNvPr id="4" name="TextBox 3"/>
          <p:cNvSpPr txBox="1"/>
          <p:nvPr/>
        </p:nvSpPr>
        <p:spPr>
          <a:xfrm>
            <a:off x="3117529" y="4586365"/>
            <a:ext cx="7980183" cy="1323439"/>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r>
              <a:rPr lang="en-US" sz="2000" b="1" dirty="0">
                <a:solidFill>
                  <a:schemeClr val="accent1">
                    <a:lumMod val="75000"/>
                  </a:schemeClr>
                </a:solidFill>
                <a:latin typeface="Arial" pitchFamily="34" charset="0"/>
                <a:cs typeface="Arial" pitchFamily="34" charset="0"/>
              </a:rPr>
              <a:t>Student name : Apurv Singh Rao</a:t>
            </a:r>
          </a:p>
          <a:p>
            <a:r>
              <a:rPr lang="en-US" sz="2000" b="1" dirty="0">
                <a:solidFill>
                  <a:schemeClr val="accent1">
                    <a:lumMod val="75000"/>
                  </a:schemeClr>
                </a:solidFill>
                <a:latin typeface="Arial"/>
                <a:cs typeface="Arial"/>
              </a:rPr>
              <a:t>College Name &amp; Department : Parul University / </a:t>
            </a:r>
            <a:r>
              <a:rPr lang="en-US" sz="2000" b="1" dirty="0" err="1">
                <a:solidFill>
                  <a:schemeClr val="accent1">
                    <a:lumMod val="75000"/>
                  </a:schemeClr>
                </a:solidFill>
                <a:latin typeface="Arial"/>
                <a:cs typeface="Arial"/>
              </a:rPr>
              <a:t>Cse</a:t>
            </a:r>
            <a:r>
              <a:rPr lang="en-US" sz="2000" b="1" dirty="0">
                <a:solidFill>
                  <a:schemeClr val="accent1">
                    <a:lumMod val="75000"/>
                  </a:schemeClr>
                </a:solidFill>
                <a:latin typeface="Arial"/>
                <a:cs typeface="Arial"/>
              </a:rPr>
              <a:t> - AI</a:t>
            </a: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715A6D-4F49-C4EA-7213-41FFE69BE1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6CC324-0A49-C60C-9095-B341C383FE0B}"/>
              </a:ext>
            </a:extLst>
          </p:cNvPr>
          <p:cNvSpPr>
            <a:spLocks noGrp="1"/>
          </p:cNvSpPr>
          <p:nvPr>
            <p:ph type="title"/>
          </p:nvPr>
        </p:nvSpPr>
        <p:spPr/>
        <p:txBody>
          <a:bodyPr/>
          <a:lstStyle/>
          <a:p>
            <a:r>
              <a:rPr lang="en-IN" dirty="0">
                <a:solidFill>
                  <a:schemeClr val="accent1"/>
                </a:solidFill>
              </a:rPr>
              <a:t>Results</a:t>
            </a:r>
          </a:p>
        </p:txBody>
      </p:sp>
      <p:pic>
        <p:nvPicPr>
          <p:cNvPr id="5" name="Picture 4">
            <a:extLst>
              <a:ext uri="{FF2B5EF4-FFF2-40B4-BE49-F238E27FC236}">
                <a16:creationId xmlns:a16="http://schemas.microsoft.com/office/drawing/2014/main" id="{4C76AC59-3DFF-42AD-0148-24EB7365AF5F}"/>
              </a:ext>
            </a:extLst>
          </p:cNvPr>
          <p:cNvPicPr>
            <a:picLocks noChangeAspect="1"/>
          </p:cNvPicPr>
          <p:nvPr/>
        </p:nvPicPr>
        <p:blipFill>
          <a:blip r:embed="rId2"/>
          <a:stretch>
            <a:fillRect/>
          </a:stretch>
        </p:blipFill>
        <p:spPr>
          <a:xfrm>
            <a:off x="5383631" y="1057818"/>
            <a:ext cx="5899962" cy="5098026"/>
          </a:xfrm>
          <a:prstGeom prst="rect">
            <a:avLst/>
          </a:prstGeom>
        </p:spPr>
      </p:pic>
      <p:sp>
        <p:nvSpPr>
          <p:cNvPr id="6" name="TextBox 5">
            <a:extLst>
              <a:ext uri="{FF2B5EF4-FFF2-40B4-BE49-F238E27FC236}">
                <a16:creationId xmlns:a16="http://schemas.microsoft.com/office/drawing/2014/main" id="{5AC8F721-02C0-9924-A0A9-B8E121CE337E}"/>
              </a:ext>
            </a:extLst>
          </p:cNvPr>
          <p:cNvSpPr txBox="1"/>
          <p:nvPr/>
        </p:nvSpPr>
        <p:spPr>
          <a:xfrm>
            <a:off x="285135" y="1868129"/>
            <a:ext cx="4771281" cy="3046988"/>
          </a:xfrm>
          <a:prstGeom prst="rect">
            <a:avLst/>
          </a:prstGeom>
          <a:noFill/>
        </p:spPr>
        <p:txBody>
          <a:bodyPr wrap="square" rtlCol="0">
            <a:spAutoFit/>
          </a:bodyPr>
          <a:lstStyle/>
          <a:p>
            <a:pPr marL="285750" indent="-285750">
              <a:spcAft>
                <a:spcPts val="1800"/>
              </a:spcAft>
              <a:buClr>
                <a:srgbClr val="00B0F0"/>
              </a:buClr>
              <a:buFont typeface="Wingdings" panose="05000000000000000000" pitchFamily="2" charset="2"/>
              <a:buChar char="§"/>
            </a:pPr>
            <a:r>
              <a:rPr lang="en-US" dirty="0"/>
              <a:t>Gives simple, nutritious meal ideas using ingredients users mention.</a:t>
            </a:r>
          </a:p>
          <a:p>
            <a:pPr marL="285750" indent="-285750">
              <a:spcAft>
                <a:spcPts val="1800"/>
              </a:spcAft>
              <a:buClr>
                <a:srgbClr val="00B0F0"/>
              </a:buClr>
              <a:buFont typeface="Wingdings" panose="05000000000000000000" pitchFamily="2" charset="2"/>
              <a:buChar char="§"/>
            </a:pPr>
            <a:r>
              <a:rPr lang="en-US" dirty="0"/>
              <a:t>No premium subscription or hidden costs—fitness support is democratized. Makes wellness </a:t>
            </a:r>
            <a:r>
              <a:rPr lang="en-US" i="1" dirty="0"/>
              <a:t>accessible to all</a:t>
            </a:r>
            <a:r>
              <a:rPr lang="en-US" dirty="0"/>
              <a:t>, not just the affluent—aligned with social good.</a:t>
            </a:r>
          </a:p>
          <a:p>
            <a:pPr marL="285750" indent="-285750">
              <a:spcAft>
                <a:spcPts val="1800"/>
              </a:spcAft>
              <a:buClr>
                <a:srgbClr val="00B0F0"/>
              </a:buClr>
              <a:buFont typeface="Wingdings" panose="05000000000000000000" pitchFamily="2" charset="2"/>
              <a:buChar char="§"/>
            </a:pPr>
            <a:r>
              <a:rPr lang="en-US" dirty="0"/>
              <a:t>The chatbot interface makes users feel supported and understood, improving their consistency and interaction over time.</a:t>
            </a:r>
            <a:endParaRPr lang="en-IN" dirty="0"/>
          </a:p>
        </p:txBody>
      </p:sp>
    </p:spTree>
    <p:extLst>
      <p:ext uri="{BB962C8B-B14F-4D97-AF65-F5344CB8AC3E}">
        <p14:creationId xmlns:p14="http://schemas.microsoft.com/office/powerpoint/2010/main" val="11895414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B7C739-D0DA-9B09-3DAB-C16532FC63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37292C-C6FB-E951-D59F-66CDA53E9B18}"/>
              </a:ext>
            </a:extLst>
          </p:cNvPr>
          <p:cNvSpPr>
            <a:spLocks noGrp="1"/>
          </p:cNvSpPr>
          <p:nvPr>
            <p:ph type="title"/>
          </p:nvPr>
        </p:nvSpPr>
        <p:spPr/>
        <p:txBody>
          <a:bodyPr/>
          <a:lstStyle/>
          <a:p>
            <a:r>
              <a:rPr lang="en-IN" dirty="0">
                <a:solidFill>
                  <a:schemeClr val="accent1"/>
                </a:solidFill>
              </a:rPr>
              <a:t>Results</a:t>
            </a:r>
          </a:p>
        </p:txBody>
      </p:sp>
      <p:sp>
        <p:nvSpPr>
          <p:cNvPr id="5" name="TextBox 4">
            <a:extLst>
              <a:ext uri="{FF2B5EF4-FFF2-40B4-BE49-F238E27FC236}">
                <a16:creationId xmlns:a16="http://schemas.microsoft.com/office/drawing/2014/main" id="{16A49521-B5B7-63EE-905D-5E4ED1D0957F}"/>
              </a:ext>
            </a:extLst>
          </p:cNvPr>
          <p:cNvSpPr txBox="1"/>
          <p:nvPr/>
        </p:nvSpPr>
        <p:spPr>
          <a:xfrm>
            <a:off x="2712275" y="1559382"/>
            <a:ext cx="393705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accent2"/>
                </a:solidFill>
                <a:latin typeface="Calibri"/>
                <a:ea typeface="Calibri"/>
                <a:cs typeface="Calibri"/>
              </a:rPr>
              <a:t>Deployed AI Agent</a:t>
            </a:r>
          </a:p>
        </p:txBody>
      </p:sp>
      <p:pic>
        <p:nvPicPr>
          <p:cNvPr id="6" name="Picture 5">
            <a:extLst>
              <a:ext uri="{FF2B5EF4-FFF2-40B4-BE49-F238E27FC236}">
                <a16:creationId xmlns:a16="http://schemas.microsoft.com/office/drawing/2014/main" id="{0CE15DBD-03B0-E550-0226-62BCE457BAEC}"/>
              </a:ext>
            </a:extLst>
          </p:cNvPr>
          <p:cNvPicPr>
            <a:picLocks noChangeAspect="1"/>
          </p:cNvPicPr>
          <p:nvPr/>
        </p:nvPicPr>
        <p:blipFill>
          <a:blip r:embed="rId2"/>
          <a:stretch>
            <a:fillRect/>
          </a:stretch>
        </p:blipFill>
        <p:spPr>
          <a:xfrm>
            <a:off x="1632154" y="2210982"/>
            <a:ext cx="8426245" cy="3799982"/>
          </a:xfrm>
          <a:prstGeom prst="rect">
            <a:avLst/>
          </a:prstGeom>
        </p:spPr>
      </p:pic>
    </p:spTree>
    <p:extLst>
      <p:ext uri="{BB962C8B-B14F-4D97-AF65-F5344CB8AC3E}">
        <p14:creationId xmlns:p14="http://schemas.microsoft.com/office/powerpoint/2010/main" val="1126302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p:txBody>
          <a:bodyPr/>
          <a:lstStyle/>
          <a:p>
            <a:pPr marL="305435" indent="-305435"/>
            <a:r>
              <a:rPr lang="en-US" sz="2800" dirty="0">
                <a:latin typeface="Calibri" panose="020F0502020204030204" pitchFamily="34" charset="0"/>
                <a:ea typeface="Calibri" panose="020F0502020204030204" pitchFamily="34" charset="0"/>
                <a:cs typeface="Calibri" panose="020F0502020204030204" pitchFamily="34" charset="0"/>
              </a:rPr>
              <a:t>Users benefit more from personalized, conversational recommendations than from one-size-fits-all workout apps</a:t>
            </a:r>
            <a:r>
              <a:rPr lang="en-IN" sz="2800" dirty="0">
                <a:solidFill>
                  <a:srgbClr val="404040"/>
                </a:solidFill>
                <a:latin typeface="Calibri" panose="020F0502020204030204" pitchFamily="34" charset="0"/>
                <a:ea typeface="Calibri" panose="020F0502020204030204" pitchFamily="34" charset="0"/>
                <a:cs typeface="Calibri" panose="020F0502020204030204" pitchFamily="34" charset="0"/>
              </a:rPr>
              <a:t>.</a:t>
            </a:r>
            <a:endParaRPr lang="en-US" sz="2800" dirty="0">
              <a:solidFill>
                <a:srgbClr val="404040"/>
              </a:solidFill>
              <a:latin typeface="Calibri" panose="020F0502020204030204" pitchFamily="34" charset="0"/>
              <a:ea typeface="Calibri" panose="020F0502020204030204" pitchFamily="34" charset="0"/>
              <a:cs typeface="Calibri" panose="020F0502020204030204" pitchFamily="34" charset="0"/>
            </a:endParaRPr>
          </a:p>
          <a:p>
            <a:pPr marL="305435" indent="-305435"/>
            <a:r>
              <a:rPr lang="en-US" sz="2800" dirty="0">
                <a:latin typeface="Calibri" panose="020F0502020204030204" pitchFamily="34" charset="0"/>
                <a:ea typeface="Calibri" panose="020F0502020204030204" pitchFamily="34" charset="0"/>
                <a:cs typeface="Calibri" panose="020F0502020204030204" pitchFamily="34" charset="0"/>
              </a:rPr>
              <a:t>he chatbot interface makes users feel supported and understood, improving their consistency and interaction over time.</a:t>
            </a:r>
          </a:p>
          <a:p>
            <a:pPr marL="305435" indent="-305435"/>
            <a:r>
              <a:rPr lang="en-US" sz="2800" dirty="0">
                <a:latin typeface="Calibri" panose="020F0502020204030204" pitchFamily="34" charset="0"/>
                <a:ea typeface="Calibri" panose="020F0502020204030204" pitchFamily="34" charset="0"/>
                <a:cs typeface="Calibri" panose="020F0502020204030204" pitchFamily="34" charset="0"/>
              </a:rPr>
              <a:t>Using IBM Cloud Lite or IBM </a:t>
            </a:r>
            <a:r>
              <a:rPr lang="en-US" sz="2800" dirty="0" err="1">
                <a:latin typeface="Calibri" panose="020F0502020204030204" pitchFamily="34" charset="0"/>
                <a:ea typeface="Calibri" panose="020F0502020204030204" pitchFamily="34" charset="0"/>
                <a:cs typeface="Calibri" panose="020F0502020204030204" pitchFamily="34" charset="0"/>
              </a:rPr>
              <a:t>Granity</a:t>
            </a:r>
            <a:r>
              <a:rPr lang="en-US" sz="2800" dirty="0">
                <a:latin typeface="Calibri" panose="020F0502020204030204" pitchFamily="34" charset="0"/>
                <a:ea typeface="Calibri" panose="020F0502020204030204" pitchFamily="34" charset="0"/>
                <a:cs typeface="Calibri" panose="020F0502020204030204" pitchFamily="34" charset="0"/>
              </a:rPr>
              <a:t> allowed for reliable performance, remote access, and real-time interaction with minimal infrastructure cost.</a:t>
            </a:r>
          </a:p>
        </p:txBody>
      </p:sp>
    </p:spTree>
    <p:extLst>
      <p:ext uri="{BB962C8B-B14F-4D97-AF65-F5344CB8AC3E}">
        <p14:creationId xmlns:p14="http://schemas.microsoft.com/office/powerpoint/2010/main" val="42338823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p:txBody>
          <a:bodyPr/>
          <a:lstStyle/>
          <a:p>
            <a:r>
              <a:rPr lang="en-IN" dirty="0">
                <a:hlinkClick r:id="rId2"/>
              </a:rPr>
              <a:t>https://github.com/raoapurv007/Fitness-Buddy-AI-Agent.git</a:t>
            </a:r>
            <a:endParaRPr lang="en-IN" dirty="0"/>
          </a:p>
        </p:txBody>
      </p:sp>
    </p:spTree>
    <p:extLst>
      <p:ext uri="{BB962C8B-B14F-4D97-AF65-F5344CB8AC3E}">
        <p14:creationId xmlns:p14="http://schemas.microsoft.com/office/powerpoint/2010/main" val="2230664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p:txBody>
          <a:bodyPr/>
          <a:lstStyle/>
          <a:p>
            <a:pPr marL="305435" indent="-305435"/>
            <a:r>
              <a:rPr lang="en-US" sz="2800" dirty="0">
                <a:solidFill>
                  <a:schemeClr val="tx1"/>
                </a:solidFill>
                <a:latin typeface="Calibri" panose="020F0502020204030204" pitchFamily="34" charset="0"/>
                <a:ea typeface="Calibri" panose="020F0502020204030204" pitchFamily="34" charset="0"/>
                <a:cs typeface="Calibri" panose="020F0502020204030204" pitchFamily="34" charset="0"/>
              </a:rPr>
              <a:t>Progress Tracking with Visual Dashboards</a:t>
            </a:r>
          </a:p>
          <a:p>
            <a:pPr marL="305435" indent="-305435"/>
            <a:r>
              <a:rPr lang="en-US" sz="2800" dirty="0">
                <a:latin typeface="Calibri"/>
                <a:ea typeface="+mn-lt"/>
                <a:cs typeface="+mn-lt"/>
              </a:rPr>
              <a:t>Voice-Activated Research Assistant</a:t>
            </a:r>
          </a:p>
          <a:p>
            <a:pPr marL="305435" indent="-305435"/>
            <a:r>
              <a:rPr lang="en-US" sz="2800" dirty="0">
                <a:latin typeface="Calibri"/>
                <a:ea typeface="+mn-lt"/>
                <a:cs typeface="+mn-lt"/>
              </a:rPr>
              <a:t>Real-Time Collaboration Features</a:t>
            </a:r>
          </a:p>
          <a:p>
            <a:pPr marL="305435" indent="-305435"/>
            <a:r>
              <a:rPr lang="en-IN" sz="2800" dirty="0">
                <a:solidFill>
                  <a:schemeClr val="tx1"/>
                </a:solidFill>
                <a:latin typeface="Calibri" panose="020F0502020204030204" pitchFamily="34" charset="0"/>
                <a:ea typeface="Calibri" panose="020F0502020204030204" pitchFamily="34" charset="0"/>
                <a:cs typeface="Calibri" panose="020F0502020204030204" pitchFamily="34" charset="0"/>
              </a:rPr>
              <a:t>Mobile App Deployment</a:t>
            </a:r>
          </a:p>
          <a:p>
            <a:pPr marL="305435" indent="-305435"/>
            <a:r>
              <a:rPr lang="en-IN" sz="2800" dirty="0">
                <a:solidFill>
                  <a:schemeClr val="tx1"/>
                </a:solidFill>
                <a:latin typeface="Calibri" panose="020F0502020204030204" pitchFamily="34" charset="0"/>
                <a:ea typeface="Calibri" panose="020F0502020204030204" pitchFamily="34" charset="0"/>
                <a:cs typeface="Calibri" panose="020F0502020204030204" pitchFamily="34" charset="0"/>
              </a:rPr>
              <a:t>Image-Based Food &amp; Exercise Recognition</a:t>
            </a:r>
            <a:endParaRPr lang="en-US" sz="2800" dirty="0">
              <a:solidFill>
                <a:schemeClr val="tx1"/>
              </a:solidFill>
              <a:latin typeface="Calibri" panose="020F0502020204030204" pitchFamily="34" charset="0"/>
              <a:ea typeface="Calibri" panose="020F0502020204030204" pitchFamily="34" charset="0"/>
              <a:cs typeface="Calibri" panose="020F0502020204030204" pitchFamily="34" charset="0"/>
            </a:endParaRPr>
          </a:p>
          <a:p>
            <a:pPr marL="305435" indent="-305435"/>
            <a:r>
              <a:rPr lang="en-IN" sz="2800" dirty="0">
                <a:solidFill>
                  <a:schemeClr val="tx1"/>
                </a:solidFill>
                <a:latin typeface="Calibri" panose="020F0502020204030204" pitchFamily="34" charset="0"/>
                <a:ea typeface="Calibri" panose="020F0502020204030204" pitchFamily="34" charset="0"/>
                <a:cs typeface="Calibri" panose="020F0502020204030204" pitchFamily="34" charset="0"/>
              </a:rPr>
              <a:t>Community &amp; Social Features</a:t>
            </a:r>
            <a:endParaRPr lang="en-US" sz="2800"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a:t>
            </a:r>
          </a:p>
        </p:txBody>
      </p:sp>
      <p:pic>
        <p:nvPicPr>
          <p:cNvPr id="2054" name="Picture 6" descr="Fitness-Tracker-Dashboard | Figma">
            <a:extLst>
              <a:ext uri="{FF2B5EF4-FFF2-40B4-BE49-F238E27FC236}">
                <a16:creationId xmlns:a16="http://schemas.microsoft.com/office/drawing/2014/main" id="{C57092ED-40F1-5FAA-A63F-FF713004DE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3020" y="1158292"/>
            <a:ext cx="4723309" cy="236165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Voice Assistant Technology For Enterprise - MobiDev">
            <a:extLst>
              <a:ext uri="{FF2B5EF4-FFF2-40B4-BE49-F238E27FC236}">
                <a16:creationId xmlns:a16="http://schemas.microsoft.com/office/drawing/2014/main" id="{F1D56764-A343-EED3-F594-C59CCE644E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73722" y="3663681"/>
            <a:ext cx="4723310" cy="2164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48826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92E52-0C9E-7CCC-47E8-5C4711AD23FE}"/>
              </a:ext>
            </a:extLst>
          </p:cNvPr>
          <p:cNvSpPr>
            <a:spLocks noGrp="1"/>
          </p:cNvSpPr>
          <p:nvPr>
            <p:ph type="title"/>
          </p:nvPr>
        </p:nvSpPr>
        <p:spPr/>
        <p:txBody>
          <a:bodyPr/>
          <a:lstStyle/>
          <a:p>
            <a:r>
              <a:rPr lang="en-IN" dirty="0">
                <a:solidFill>
                  <a:schemeClr val="accent1"/>
                </a:solidFill>
              </a:rPr>
              <a:t>IBM Certifications</a:t>
            </a:r>
          </a:p>
        </p:txBody>
      </p:sp>
      <p:sp>
        <p:nvSpPr>
          <p:cNvPr id="3" name="Content Placeholder 2">
            <a:extLst>
              <a:ext uri="{FF2B5EF4-FFF2-40B4-BE49-F238E27FC236}">
                <a16:creationId xmlns:a16="http://schemas.microsoft.com/office/drawing/2014/main" id="{177D9613-6E93-8A63-8EC7-750760D77FD8}"/>
              </a:ext>
            </a:extLst>
          </p:cNvPr>
          <p:cNvSpPr>
            <a:spLocks noGrp="1"/>
          </p:cNvSpPr>
          <p:nvPr>
            <p:ph idx="1"/>
          </p:nvPr>
        </p:nvSpPr>
        <p:spPr/>
        <p:txBody>
          <a:bodyPr/>
          <a:lstStyle/>
          <a:p>
            <a:pPr marL="0" indent="0">
              <a:buNone/>
            </a:pPr>
            <a:endParaRPr lang="en-IN" dirty="0"/>
          </a:p>
          <a:p>
            <a:endParaRPr lang="en-IN" dirty="0"/>
          </a:p>
        </p:txBody>
      </p:sp>
      <p:pic>
        <p:nvPicPr>
          <p:cNvPr id="5" name="Picture 4">
            <a:extLst>
              <a:ext uri="{FF2B5EF4-FFF2-40B4-BE49-F238E27FC236}">
                <a16:creationId xmlns:a16="http://schemas.microsoft.com/office/drawing/2014/main" id="{BEE619BE-B0C8-4D88-0AE9-454FCBB08DA2}"/>
              </a:ext>
            </a:extLst>
          </p:cNvPr>
          <p:cNvPicPr>
            <a:picLocks noChangeAspect="1"/>
          </p:cNvPicPr>
          <p:nvPr/>
        </p:nvPicPr>
        <p:blipFill>
          <a:blip r:embed="rId2"/>
          <a:stretch>
            <a:fillRect/>
          </a:stretch>
        </p:blipFill>
        <p:spPr>
          <a:xfrm>
            <a:off x="912990" y="1232452"/>
            <a:ext cx="8575138" cy="5375136"/>
          </a:xfrm>
          <a:prstGeom prst="rect">
            <a:avLst/>
          </a:prstGeom>
        </p:spPr>
      </p:pic>
    </p:spTree>
    <p:extLst>
      <p:ext uri="{BB962C8B-B14F-4D97-AF65-F5344CB8AC3E}">
        <p14:creationId xmlns:p14="http://schemas.microsoft.com/office/powerpoint/2010/main" val="3847331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35A5D7-5DC7-2E31-CCD5-A5E87E736FDC}"/>
              </a:ext>
            </a:extLst>
          </p:cNvPr>
          <p:cNvPicPr>
            <a:picLocks noChangeAspect="1"/>
          </p:cNvPicPr>
          <p:nvPr/>
        </p:nvPicPr>
        <p:blipFill>
          <a:blip r:embed="rId2"/>
          <a:stretch>
            <a:fillRect/>
          </a:stretch>
        </p:blipFill>
        <p:spPr>
          <a:xfrm>
            <a:off x="629265" y="753410"/>
            <a:ext cx="9311148" cy="5721131"/>
          </a:xfrm>
          <a:prstGeom prst="rect">
            <a:avLst/>
          </a:prstGeom>
        </p:spPr>
      </p:pic>
    </p:spTree>
    <p:extLst>
      <p:ext uri="{BB962C8B-B14F-4D97-AF65-F5344CB8AC3E}">
        <p14:creationId xmlns:p14="http://schemas.microsoft.com/office/powerpoint/2010/main" val="23132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EFA97B-14EF-CFFA-62F3-CB92894E7925}"/>
              </a:ext>
            </a:extLst>
          </p:cNvPr>
          <p:cNvPicPr>
            <a:picLocks noChangeAspect="1"/>
          </p:cNvPicPr>
          <p:nvPr/>
        </p:nvPicPr>
        <p:blipFill>
          <a:blip r:embed="rId2"/>
          <a:stretch>
            <a:fillRect/>
          </a:stretch>
        </p:blipFill>
        <p:spPr>
          <a:xfrm>
            <a:off x="1600918" y="816077"/>
            <a:ext cx="8726716" cy="5225845"/>
          </a:xfrm>
          <a:prstGeom prst="rect">
            <a:avLst/>
          </a:prstGeom>
        </p:spPr>
      </p:pic>
    </p:spTree>
    <p:extLst>
      <p:ext uri="{BB962C8B-B14F-4D97-AF65-F5344CB8AC3E}">
        <p14:creationId xmlns:p14="http://schemas.microsoft.com/office/powerpoint/2010/main" val="1406661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305435" indent="-305435"/>
            <a:r>
              <a:rPr lang="en-US" sz="2000" b="1" dirty="0">
                <a:latin typeface="Arial"/>
                <a:ea typeface="+mn-lt"/>
                <a:cs typeface="+mn-lt"/>
              </a:rPr>
              <a:t>IBM Certifications</a:t>
            </a: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304919" y="1232452"/>
            <a:ext cx="11029615" cy="4673324"/>
          </a:xfrm>
        </p:spPr>
        <p:txBody>
          <a:bodyPr>
            <a:normAutofit fontScale="92500" lnSpcReduction="20000"/>
          </a:bodyPr>
          <a:lstStyle/>
          <a:p>
            <a:pPr marL="0" indent="0">
              <a:buNone/>
            </a:pPr>
            <a:r>
              <a:rPr lang="en-US" sz="2200" dirty="0"/>
              <a:t>In today’s fast-paced world, many individuals struggle to maintain a healthy lifestyle due to lack of personalized guidance, time constraints, and inconsistent motivation. Traditional fitness solutions often require expensive subscriptions, in-person consultations, or rigid schedules that don't adapt to personal preferences or daily routines. </a:t>
            </a:r>
          </a:p>
          <a:p>
            <a:pPr marL="0" indent="0">
              <a:buNone/>
            </a:pPr>
            <a:r>
              <a:rPr lang="en-US" sz="2200" dirty="0"/>
              <a:t>There is a growing need for an accessible, friendly, and intelligent virtual assistant that can provide on demand fitness advice, healthy lifestyle suggestions, and basic nutrition guidance—all tailored to individual needs and available at any time. </a:t>
            </a:r>
          </a:p>
          <a:p>
            <a:pPr marL="0" indent="0">
              <a:buNone/>
            </a:pPr>
            <a:r>
              <a:rPr lang="en-US" sz="2200" dirty="0"/>
              <a:t>Fitness Buddy aims to solve this problem by offering a conversational, AI-powered health and fitness coach that can: </a:t>
            </a:r>
          </a:p>
          <a:p>
            <a:pPr>
              <a:buFont typeface="Wingdings" panose="05000000000000000000" pitchFamily="2" charset="2"/>
              <a:buChar char="§"/>
            </a:pPr>
            <a:r>
              <a:rPr lang="en-US" sz="2200" dirty="0"/>
              <a:t>Recommend home workouts and routines based on user input.</a:t>
            </a:r>
          </a:p>
          <a:p>
            <a:pPr>
              <a:buFont typeface="Wingdings" panose="05000000000000000000" pitchFamily="2" charset="2"/>
              <a:buChar char="§"/>
            </a:pPr>
            <a:r>
              <a:rPr lang="en-US" sz="2200" dirty="0"/>
              <a:t>Provide motivational tips and daily fitness inspiration.</a:t>
            </a:r>
          </a:p>
          <a:p>
            <a:pPr>
              <a:buFont typeface="Wingdings" panose="05000000000000000000" pitchFamily="2" charset="2"/>
              <a:buChar char="§"/>
            </a:pPr>
            <a:r>
              <a:rPr lang="en-US" sz="2200" dirty="0"/>
              <a:t>Suggest simple, nutritious meal ideas. </a:t>
            </a:r>
          </a:p>
          <a:p>
            <a:pPr>
              <a:buFont typeface="Wingdings" panose="05000000000000000000" pitchFamily="2" charset="2"/>
              <a:buChar char="§"/>
            </a:pPr>
            <a:r>
              <a:rPr lang="en-US" sz="2200" dirty="0"/>
              <a:t>Encourage habit-building and consistency.</a:t>
            </a:r>
            <a:endParaRPr lang="en-US" sz="2200" dirty="0">
              <a:solidFill>
                <a:srgbClr val="404040"/>
              </a:solidFill>
              <a:latin typeface="Calibri"/>
              <a:ea typeface="Calibri"/>
              <a:cs typeface="Calibri"/>
            </a:endParaRP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441671" y="1087378"/>
            <a:ext cx="11613485" cy="5563973"/>
          </a:xfrm>
        </p:spPr>
        <p:txBody>
          <a:bodyPr vert="horz" lIns="91440" tIns="45720" rIns="91440" bIns="45720" rtlCol="0" anchor="ctr">
            <a:noAutofit/>
          </a:bodyPr>
          <a:lstStyle/>
          <a:p>
            <a:pPr marL="0" indent="0">
              <a:buNone/>
            </a:pPr>
            <a:r>
              <a:rPr lang="en-US" sz="2800" dirty="0">
                <a:solidFill>
                  <a:srgbClr val="000000"/>
                </a:solidFill>
                <a:latin typeface="Calibri"/>
                <a:ea typeface="Calibri"/>
                <a:cs typeface="Calibri"/>
              </a:rPr>
              <a:t>IBM cloud lite services</a:t>
            </a:r>
          </a:p>
          <a:p>
            <a:pPr marL="0" indent="0">
              <a:buNone/>
            </a:pPr>
            <a:r>
              <a:rPr lang="en-US" sz="2800" dirty="0">
                <a:solidFill>
                  <a:srgbClr val="000000"/>
                </a:solidFill>
                <a:latin typeface="Calibri"/>
                <a:ea typeface="Calibri"/>
                <a:cs typeface="Calibri"/>
              </a:rPr>
              <a:t>Natural Language Processing (NLP)</a:t>
            </a:r>
          </a:p>
          <a:p>
            <a:pPr marL="0" indent="0">
              <a:buNone/>
            </a:pPr>
            <a:r>
              <a:rPr lang="en-US" sz="2800" dirty="0">
                <a:solidFill>
                  <a:srgbClr val="000000"/>
                </a:solidFill>
                <a:latin typeface="Calibri"/>
                <a:ea typeface="Calibri"/>
                <a:cs typeface="Calibri"/>
              </a:rPr>
              <a:t>Retrieval Augmented Generation (RAG)</a:t>
            </a:r>
          </a:p>
          <a:p>
            <a:pPr marL="0" indent="0">
              <a:buNone/>
            </a:pPr>
            <a:r>
              <a:rPr lang="en-US" sz="2800" dirty="0">
                <a:solidFill>
                  <a:srgbClr val="000000"/>
                </a:solidFill>
                <a:latin typeface="Calibri"/>
                <a:ea typeface="Calibri"/>
                <a:cs typeface="Calibri"/>
              </a:rPr>
              <a:t>IBM Granite model</a:t>
            </a: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80B2B-5B8A-2798-A127-FAFC2D527010}"/>
              </a:ext>
            </a:extLst>
          </p:cNvPr>
          <p:cNvSpPr>
            <a:spLocks noGrp="1"/>
          </p:cNvSpPr>
          <p:nvPr>
            <p:ph type="title"/>
          </p:nvPr>
        </p:nvSpPr>
        <p:spPr/>
        <p:txBody>
          <a:bodyPr/>
          <a:lstStyle/>
          <a:p>
            <a:r>
              <a:rPr lang="en-IN" dirty="0">
                <a:solidFill>
                  <a:schemeClr val="accent1"/>
                </a:solidFill>
              </a:rPr>
              <a:t>IBM cloud services used</a:t>
            </a:r>
          </a:p>
        </p:txBody>
      </p:sp>
      <p:sp>
        <p:nvSpPr>
          <p:cNvPr id="3" name="Content Placeholder 2">
            <a:extLst>
              <a:ext uri="{FF2B5EF4-FFF2-40B4-BE49-F238E27FC236}">
                <a16:creationId xmlns:a16="http://schemas.microsoft.com/office/drawing/2014/main" id="{40B9234A-56AB-47BB-E0BD-725AF6684B23}"/>
              </a:ext>
            </a:extLst>
          </p:cNvPr>
          <p:cNvSpPr>
            <a:spLocks noGrp="1"/>
          </p:cNvSpPr>
          <p:nvPr>
            <p:ph idx="1"/>
          </p:nvPr>
        </p:nvSpPr>
        <p:spPr/>
        <p:txBody>
          <a:bodyPr>
            <a:normAutofit/>
          </a:bodyPr>
          <a:lstStyle/>
          <a:p>
            <a:pPr marL="305435" indent="-305435"/>
            <a:r>
              <a:rPr lang="en-IN" sz="2800" dirty="0"/>
              <a:t>IBM Cloud Watsonx AI Studio</a:t>
            </a:r>
          </a:p>
          <a:p>
            <a:pPr marL="305435" indent="-305435"/>
            <a:r>
              <a:rPr lang="en-IN" sz="2800" dirty="0"/>
              <a:t>IBM Cloud </a:t>
            </a:r>
            <a:r>
              <a:rPr lang="en-IN" sz="2800" dirty="0" err="1"/>
              <a:t>Watsonx</a:t>
            </a:r>
            <a:r>
              <a:rPr lang="en-IN" sz="2800" dirty="0"/>
              <a:t> AI runtime</a:t>
            </a:r>
          </a:p>
          <a:p>
            <a:pPr marL="305435" indent="-305435"/>
            <a:r>
              <a:rPr lang="en-IN" sz="2800" dirty="0"/>
              <a:t>IBM Cloud Agent Lab</a:t>
            </a:r>
          </a:p>
          <a:p>
            <a:pPr marL="305435" indent="-305435"/>
            <a:r>
              <a:rPr lang="en-IN" sz="2800" dirty="0"/>
              <a:t>IBM Granite foundation model</a:t>
            </a:r>
          </a:p>
        </p:txBody>
      </p:sp>
      <p:pic>
        <p:nvPicPr>
          <p:cNvPr id="3076" name="Picture 4" descr="watsonx.ai: A Next-Generation Studio for Generative AI">
            <a:extLst>
              <a:ext uri="{FF2B5EF4-FFF2-40B4-BE49-F238E27FC236}">
                <a16:creationId xmlns:a16="http://schemas.microsoft.com/office/drawing/2014/main" id="{A0FD3F65-1120-E994-BD5B-6B6DC9C257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8787" y="1472001"/>
            <a:ext cx="3479803" cy="1787024"/>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IBM's Granite 3.0: A Monumental Leap in ...">
            <a:extLst>
              <a:ext uri="{FF2B5EF4-FFF2-40B4-BE49-F238E27FC236}">
                <a16:creationId xmlns:a16="http://schemas.microsoft.com/office/drawing/2014/main" id="{370E7B78-BF2B-DFD4-1F9E-FEAD2D83A8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2528" y="3429000"/>
            <a:ext cx="2857500" cy="16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6800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325554" y="88265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a:xfrm>
            <a:off x="325554" y="1412946"/>
            <a:ext cx="6822498" cy="4673324"/>
          </a:xfrm>
        </p:spPr>
        <p:txBody>
          <a:bodyPr>
            <a:normAutofit fontScale="62500" lnSpcReduction="20000"/>
          </a:bodyPr>
          <a:lstStyle/>
          <a:p>
            <a:pPr marL="0" indent="0">
              <a:buNone/>
            </a:pPr>
            <a:r>
              <a:rPr lang="en-US" sz="2800" dirty="0">
                <a:solidFill>
                  <a:schemeClr val="tx1"/>
                </a:solidFill>
                <a:latin typeface="Calibri" panose="020F0502020204030204" pitchFamily="34" charset="0"/>
                <a:ea typeface="Calibri" panose="020F0502020204030204" pitchFamily="34" charset="0"/>
                <a:cs typeface="Calibri" panose="020F0502020204030204" pitchFamily="34" charset="0"/>
              </a:rPr>
              <a:t>The virtual assistant adapts in real-time to user input, tailoring workout and meal suggestions dynamically. Many apps give generic advice, but Fitness Buddy </a:t>
            </a:r>
            <a:r>
              <a:rPr lang="en-US" sz="2800" i="1" dirty="0">
                <a:solidFill>
                  <a:schemeClr val="tx1"/>
                </a:solidFill>
                <a:latin typeface="Calibri" panose="020F0502020204030204" pitchFamily="34" charset="0"/>
                <a:ea typeface="Calibri" panose="020F0502020204030204" pitchFamily="34" charset="0"/>
                <a:cs typeface="Calibri" panose="020F0502020204030204" pitchFamily="34" charset="0"/>
              </a:rPr>
              <a:t>listens, understands, and adapts</a:t>
            </a:r>
            <a:r>
              <a:rPr lang="en-US" sz="2800" dirty="0">
                <a:solidFill>
                  <a:schemeClr val="tx1"/>
                </a:solidFill>
                <a:latin typeface="Calibri" panose="020F0502020204030204" pitchFamily="34" charset="0"/>
                <a:ea typeface="Calibri" panose="020F0502020204030204" pitchFamily="34" charset="0"/>
                <a:cs typeface="Calibri" panose="020F0502020204030204" pitchFamily="34" charset="0"/>
              </a:rPr>
              <a:t>—just like a real coach.</a:t>
            </a:r>
          </a:p>
          <a:p>
            <a:pPr marL="0" indent="0">
              <a:buNone/>
            </a:pPr>
            <a:r>
              <a:rPr lang="en-IN" sz="2800" dirty="0">
                <a:solidFill>
                  <a:srgbClr val="0F0F0F"/>
                </a:solidFill>
                <a:latin typeface="Calibri"/>
                <a:ea typeface="Calibri"/>
                <a:cs typeface="Calibri"/>
              </a:rPr>
              <a:t>Unique features:</a:t>
            </a:r>
          </a:p>
          <a:p>
            <a:pPr marL="0" indent="0">
              <a:buNone/>
            </a:pPr>
            <a:r>
              <a:rPr lang="en-US" sz="2800" dirty="0">
                <a:solidFill>
                  <a:schemeClr val="tx1"/>
                </a:solidFill>
                <a:latin typeface="Calibri" panose="020F0502020204030204" pitchFamily="34" charset="0"/>
                <a:ea typeface="Calibri" panose="020F0502020204030204" pitchFamily="34" charset="0"/>
                <a:cs typeface="Calibri" panose="020F0502020204030204" pitchFamily="34" charset="0"/>
              </a:rPr>
              <a:t>It uses natural language understanding to interact with users conversationally.</a:t>
            </a:r>
          </a:p>
          <a:p>
            <a:pPr marL="0" indent="0">
              <a:buNone/>
            </a:pPr>
            <a:r>
              <a:rPr lang="en-US" sz="2800" dirty="0">
                <a:solidFill>
                  <a:schemeClr val="tx1"/>
                </a:solidFill>
                <a:latin typeface="Calibri" panose="020F0502020204030204" pitchFamily="34" charset="0"/>
                <a:ea typeface="Calibri" panose="020F0502020204030204" pitchFamily="34" charset="0"/>
                <a:cs typeface="Calibri" panose="020F0502020204030204" pitchFamily="34" charset="0"/>
              </a:rPr>
              <a:t>Hosted on IBM Cloud Lite—users can access the coach 24/7 without expensive infrastructure.</a:t>
            </a:r>
          </a:p>
          <a:p>
            <a:pPr marL="0" indent="0">
              <a:buNone/>
            </a:pPr>
            <a:r>
              <a:rPr lang="en-US" sz="2800" dirty="0">
                <a:solidFill>
                  <a:schemeClr val="tx1"/>
                </a:solidFill>
                <a:latin typeface="Calibri" panose="020F0502020204030204" pitchFamily="34" charset="0"/>
                <a:ea typeface="Calibri" panose="020F0502020204030204" pitchFamily="34" charset="0"/>
                <a:cs typeface="Calibri" panose="020F0502020204030204" pitchFamily="34" charset="0"/>
              </a:rPr>
              <a:t>Encourages healthy habits with consistency tips, positive reinforcement, and gentle reminders.</a:t>
            </a:r>
          </a:p>
          <a:p>
            <a:pPr marL="0" indent="0">
              <a:buNone/>
            </a:pPr>
            <a:r>
              <a:rPr lang="en-US" sz="2800" dirty="0">
                <a:solidFill>
                  <a:schemeClr val="tx1"/>
                </a:solidFill>
                <a:latin typeface="Calibri" panose="020F0502020204030204" pitchFamily="34" charset="0"/>
                <a:ea typeface="Calibri" panose="020F0502020204030204" pitchFamily="34" charset="0"/>
                <a:cs typeface="Calibri" panose="020F0502020204030204" pitchFamily="34" charset="0"/>
              </a:rPr>
              <a:t>Suggests routines based on what users have available (like “no equipment” or “5 minutes only”).</a:t>
            </a:r>
          </a:p>
          <a:p>
            <a:pPr marL="0" indent="0">
              <a:buNone/>
            </a:pPr>
            <a:r>
              <a:rPr lang="en-US" sz="2800" dirty="0">
                <a:solidFill>
                  <a:schemeClr val="tx1"/>
                </a:solidFill>
                <a:latin typeface="Calibri" panose="020F0502020204030204" pitchFamily="34" charset="0"/>
                <a:ea typeface="Calibri" panose="020F0502020204030204" pitchFamily="34" charset="0"/>
                <a:cs typeface="Calibri" panose="020F0502020204030204" pitchFamily="34" charset="0"/>
              </a:rPr>
              <a:t>Gives simple, nutritious meal ideas using ingredients users mention.</a:t>
            </a:r>
            <a:endParaRPr lang="en-IN" sz="2800"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4" name="AutoShape 4" descr="How to Create an AI Virtual Assistant: 6 Easy Steps">
            <a:extLst>
              <a:ext uri="{FF2B5EF4-FFF2-40B4-BE49-F238E27FC236}">
                <a16:creationId xmlns:a16="http://schemas.microsoft.com/office/drawing/2014/main" id="{DBD4069A-F9ED-6238-644F-161057E5CE0A}"/>
              </a:ext>
            </a:extLst>
          </p:cNvPr>
          <p:cNvSpPr>
            <a:spLocks noChangeAspect="1" noChangeArrowheads="1"/>
          </p:cNvSpPr>
          <p:nvPr/>
        </p:nvSpPr>
        <p:spPr bwMode="auto">
          <a:xfrm>
            <a:off x="5943599" y="184355"/>
            <a:ext cx="3397045" cy="339704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6B0E50E8-5084-9D41-10A4-805A93EBEEF4}"/>
              </a:ext>
            </a:extLst>
          </p:cNvPr>
          <p:cNvPicPr>
            <a:picLocks noChangeAspect="1"/>
          </p:cNvPicPr>
          <p:nvPr/>
        </p:nvPicPr>
        <p:blipFill>
          <a:blip r:embed="rId2"/>
          <a:stretch>
            <a:fillRect/>
          </a:stretch>
        </p:blipFill>
        <p:spPr>
          <a:xfrm>
            <a:off x="6968886" y="2389238"/>
            <a:ext cx="5095294" cy="2866103"/>
          </a:xfrm>
          <a:prstGeom prst="rect">
            <a:avLst/>
          </a:prstGeom>
        </p:spPr>
      </p:pic>
    </p:spTree>
    <p:extLst>
      <p:ext uri="{BB962C8B-B14F-4D97-AF65-F5344CB8AC3E}">
        <p14:creationId xmlns:p14="http://schemas.microsoft.com/office/powerpoint/2010/main" val="32020245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3" name="Content Placeholder 2">
            <a:extLst>
              <a:ext uri="{FF2B5EF4-FFF2-40B4-BE49-F238E27FC236}">
                <a16:creationId xmlns:a16="http://schemas.microsoft.com/office/drawing/2014/main" id="{AB679E23-F86A-AFA9-FE9C-7F5A518E8198}"/>
              </a:ext>
            </a:extLst>
          </p:cNvPr>
          <p:cNvSpPr>
            <a:spLocks noGrp="1"/>
          </p:cNvSpPr>
          <p:nvPr>
            <p:ph idx="1"/>
          </p:nvPr>
        </p:nvSpPr>
        <p:spPr/>
        <p:txBody>
          <a:bodyPr/>
          <a:lstStyle/>
          <a:p>
            <a:pPr marL="305435" indent="-305435"/>
            <a:r>
              <a:rPr lang="en-IN" sz="2800" dirty="0">
                <a:latin typeface="Calibri"/>
                <a:ea typeface="+mn-lt"/>
                <a:cs typeface="+mn-lt"/>
              </a:rPr>
              <a:t>Everyday People</a:t>
            </a:r>
          </a:p>
          <a:p>
            <a:pPr marL="305435" indent="-305435"/>
            <a:r>
              <a:rPr lang="en-IN" sz="2800" dirty="0">
                <a:latin typeface="Calibri"/>
                <a:ea typeface="+mn-lt"/>
                <a:cs typeface="+mn-lt"/>
              </a:rPr>
              <a:t>Fitness Instructor</a:t>
            </a:r>
          </a:p>
          <a:p>
            <a:pPr marL="305435" indent="-305435"/>
            <a:r>
              <a:rPr lang="en-IN" sz="2800" dirty="0">
                <a:latin typeface="Calibri"/>
                <a:ea typeface="+mn-lt"/>
                <a:cs typeface="+mn-lt"/>
              </a:rPr>
              <a:t>Athletes, Pro-Players</a:t>
            </a:r>
          </a:p>
          <a:p>
            <a:pPr marL="305435" indent="-305435"/>
            <a:r>
              <a:rPr lang="en-IN" sz="2800" dirty="0">
                <a:latin typeface="Calibri"/>
                <a:ea typeface="+mn-lt"/>
                <a:cs typeface="+mn-lt"/>
              </a:rPr>
              <a:t>Students</a:t>
            </a:r>
            <a:endParaRPr lang="en-IN" sz="2800" dirty="0">
              <a:latin typeface="Calibri"/>
              <a:ea typeface="Calibri"/>
              <a:cs typeface="Calibri"/>
            </a:endParaRPr>
          </a:p>
        </p:txBody>
      </p:sp>
      <p:pic>
        <p:nvPicPr>
          <p:cNvPr id="1030" name="Picture 6" descr="The Impact of Technology in Personal Fitness">
            <a:extLst>
              <a:ext uri="{FF2B5EF4-FFF2-40B4-BE49-F238E27FC236}">
                <a16:creationId xmlns:a16="http://schemas.microsoft.com/office/drawing/2014/main" id="{0FA74229-6BCA-A28B-4FD5-7F97F0F363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2124" y="1095414"/>
            <a:ext cx="3578943" cy="223683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rom Dumbbells to Data: The Role of Technology in Modern Gyms - Arch  Amenities Group">
            <a:extLst>
              <a:ext uri="{FF2B5EF4-FFF2-40B4-BE49-F238E27FC236}">
                <a16:creationId xmlns:a16="http://schemas.microsoft.com/office/drawing/2014/main" id="{8FEA2CD4-5FA4-C8FC-D4E0-C356133FA6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61067" y="1095414"/>
            <a:ext cx="3350599" cy="223683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ow AI is Being Used in Sports Analytics Today">
            <a:extLst>
              <a:ext uri="{FF2B5EF4-FFF2-40B4-BE49-F238E27FC236}">
                <a16:creationId xmlns:a16="http://schemas.microsoft.com/office/drawing/2014/main" id="{482DB38D-D551-3231-C408-B5671406863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82124" y="3332253"/>
            <a:ext cx="3578942" cy="243033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Students running for fitness in school | Premium AI-generated image">
            <a:extLst>
              <a:ext uri="{FF2B5EF4-FFF2-40B4-BE49-F238E27FC236}">
                <a16:creationId xmlns:a16="http://schemas.microsoft.com/office/drawing/2014/main" id="{F9EA6C10-8023-AD1D-C1CA-95BED1DC179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61066" y="3332253"/>
            <a:ext cx="3328982" cy="2430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9043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E32F0A-9D83-B256-3E61-FD54AA26E1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3410C9-747C-0C4D-FAD7-77167E836569}"/>
              </a:ext>
            </a:extLst>
          </p:cNvPr>
          <p:cNvSpPr>
            <a:spLocks noGrp="1"/>
          </p:cNvSpPr>
          <p:nvPr>
            <p:ph type="title"/>
          </p:nvPr>
        </p:nvSpPr>
        <p:spPr/>
        <p:txBody>
          <a:bodyPr/>
          <a:lstStyle/>
          <a:p>
            <a:r>
              <a:rPr lang="en-IN" dirty="0">
                <a:solidFill>
                  <a:schemeClr val="accent1"/>
                </a:solidFill>
              </a:rPr>
              <a:t>Results</a:t>
            </a:r>
          </a:p>
        </p:txBody>
      </p:sp>
      <p:pic>
        <p:nvPicPr>
          <p:cNvPr id="7" name="Picture 6">
            <a:extLst>
              <a:ext uri="{FF2B5EF4-FFF2-40B4-BE49-F238E27FC236}">
                <a16:creationId xmlns:a16="http://schemas.microsoft.com/office/drawing/2014/main" id="{11F97B06-E11F-6FF5-8DD3-0FE0C1B2CE78}"/>
              </a:ext>
            </a:extLst>
          </p:cNvPr>
          <p:cNvPicPr>
            <a:picLocks noChangeAspect="1"/>
          </p:cNvPicPr>
          <p:nvPr/>
        </p:nvPicPr>
        <p:blipFill>
          <a:blip r:embed="rId2"/>
          <a:stretch>
            <a:fillRect/>
          </a:stretch>
        </p:blipFill>
        <p:spPr>
          <a:xfrm>
            <a:off x="4503174" y="1232452"/>
            <a:ext cx="7344318" cy="4834904"/>
          </a:xfrm>
          <a:prstGeom prst="rect">
            <a:avLst/>
          </a:prstGeom>
        </p:spPr>
      </p:pic>
      <p:sp>
        <p:nvSpPr>
          <p:cNvPr id="8" name="TextBox 7">
            <a:extLst>
              <a:ext uri="{FF2B5EF4-FFF2-40B4-BE49-F238E27FC236}">
                <a16:creationId xmlns:a16="http://schemas.microsoft.com/office/drawing/2014/main" id="{64B23381-EF2B-26E5-5DF4-89B6A6B0EC5F}"/>
              </a:ext>
            </a:extLst>
          </p:cNvPr>
          <p:cNvSpPr txBox="1"/>
          <p:nvPr/>
        </p:nvSpPr>
        <p:spPr>
          <a:xfrm>
            <a:off x="275303" y="2054942"/>
            <a:ext cx="3873910" cy="2308324"/>
          </a:xfrm>
          <a:prstGeom prst="rect">
            <a:avLst/>
          </a:prstGeom>
          <a:noFill/>
        </p:spPr>
        <p:txBody>
          <a:bodyPr wrap="square" rtlCol="0">
            <a:spAutoFit/>
          </a:bodyPr>
          <a:lstStyle/>
          <a:p>
            <a:r>
              <a:rPr lang="en-US" dirty="0"/>
              <a:t>Fitness Buddy successfully demonstrates how AI, when combined with personalized fitness and nutrition support, can lead to healthier lifestyles, improved motivation, and greater accessibility—without the need for expensive infrastructure or rigid routines.</a:t>
            </a:r>
            <a:endParaRPr lang="en-IN" dirty="0"/>
          </a:p>
        </p:txBody>
      </p:sp>
    </p:spTree>
    <p:extLst>
      <p:ext uri="{BB962C8B-B14F-4D97-AF65-F5344CB8AC3E}">
        <p14:creationId xmlns:p14="http://schemas.microsoft.com/office/powerpoint/2010/main" val="4068668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8" name="Content Placeholder 7">
            <a:extLst>
              <a:ext uri="{FF2B5EF4-FFF2-40B4-BE49-F238E27FC236}">
                <a16:creationId xmlns:a16="http://schemas.microsoft.com/office/drawing/2014/main" id="{C551AC62-EEE8-60B8-DA91-C04807FCBFBA}"/>
              </a:ext>
            </a:extLst>
          </p:cNvPr>
          <p:cNvPicPr>
            <a:picLocks noGrp="1" noChangeAspect="1"/>
          </p:cNvPicPr>
          <p:nvPr>
            <p:ph idx="1"/>
          </p:nvPr>
        </p:nvPicPr>
        <p:blipFill>
          <a:blip r:embed="rId2"/>
          <a:stretch>
            <a:fillRect/>
          </a:stretch>
        </p:blipFill>
        <p:spPr>
          <a:xfrm>
            <a:off x="5869111" y="1232452"/>
            <a:ext cx="5468229" cy="4673600"/>
          </a:xfrm>
        </p:spPr>
      </p:pic>
      <p:sp>
        <p:nvSpPr>
          <p:cNvPr id="10" name="TextBox 9">
            <a:extLst>
              <a:ext uri="{FF2B5EF4-FFF2-40B4-BE49-F238E27FC236}">
                <a16:creationId xmlns:a16="http://schemas.microsoft.com/office/drawing/2014/main" id="{C4C2B9A9-8245-7D98-48A0-8FF2356D31E0}"/>
              </a:ext>
            </a:extLst>
          </p:cNvPr>
          <p:cNvSpPr txBox="1"/>
          <p:nvPr/>
        </p:nvSpPr>
        <p:spPr>
          <a:xfrm>
            <a:off x="226142" y="1779639"/>
            <a:ext cx="5369501" cy="3200876"/>
          </a:xfrm>
          <a:prstGeom prst="rect">
            <a:avLst/>
          </a:prstGeom>
          <a:noFill/>
        </p:spPr>
        <p:txBody>
          <a:bodyPr wrap="square" rtlCol="0" anchor="t">
            <a:spAutoFit/>
          </a:bodyPr>
          <a:lstStyle/>
          <a:p>
            <a:pPr marL="288000" indent="-285750">
              <a:spcAft>
                <a:spcPts val="2400"/>
              </a:spcAft>
              <a:buClr>
                <a:srgbClr val="00B0F0"/>
              </a:buClr>
              <a:buSzPct val="120000"/>
              <a:buFont typeface="Wingdings" panose="05000000000000000000" pitchFamily="2" charset="2"/>
              <a:buChar char="§"/>
            </a:pPr>
            <a:r>
              <a:rPr lang="en-US" dirty="0"/>
              <a:t>By removing the need for expensive trainers or gym memberships, Fitness Buddy makes health guidance more inclusive and affordable.</a:t>
            </a:r>
          </a:p>
          <a:p>
            <a:pPr marL="288000" indent="-285750">
              <a:spcAft>
                <a:spcPts val="2400"/>
              </a:spcAft>
              <a:buClr>
                <a:srgbClr val="00B0F0"/>
              </a:buClr>
              <a:buSzPct val="120000"/>
              <a:buFont typeface="Wingdings" panose="05000000000000000000" pitchFamily="2" charset="2"/>
              <a:buChar char="§"/>
            </a:pPr>
            <a:r>
              <a:rPr lang="en-US" dirty="0"/>
              <a:t>Using IBM Cloud Lite or IBM </a:t>
            </a:r>
            <a:r>
              <a:rPr lang="en-US" dirty="0" err="1"/>
              <a:t>Granity</a:t>
            </a:r>
            <a:r>
              <a:rPr lang="en-US" dirty="0"/>
              <a:t> allowed for reliable performance, remote access, and real-time interaction with minimal infrastructure cost.</a:t>
            </a:r>
          </a:p>
          <a:p>
            <a:pPr marL="288000" indent="-285750">
              <a:spcAft>
                <a:spcPts val="2400"/>
              </a:spcAft>
              <a:buClr>
                <a:srgbClr val="00B0F0"/>
              </a:buClr>
              <a:buSzPct val="120000"/>
              <a:buFont typeface="Wingdings" panose="05000000000000000000" pitchFamily="2" charset="2"/>
              <a:buChar char="§"/>
            </a:pPr>
            <a:r>
              <a:rPr lang="en-US" dirty="0"/>
              <a:t>Suggests routines based on what users have available (like “no equipment” or “5 minutes only”).</a:t>
            </a:r>
            <a:endParaRPr lang="en-IN" dirty="0"/>
          </a:p>
        </p:txBody>
      </p:sp>
    </p:spTree>
    <p:extLst>
      <p:ext uri="{BB962C8B-B14F-4D97-AF65-F5344CB8AC3E}">
        <p14:creationId xmlns:p14="http://schemas.microsoft.com/office/powerpoint/2010/main" val="2083715239"/>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289AE2-D2AE-49D1-AFAC-3A79F6794255}">
  <ds:schemaRefs>
    <ds:schemaRef ds:uri="http://schemas.openxmlformats.org/package/2006/metadata/core-properties"/>
    <ds:schemaRef ds:uri="b30265f8-c5e2-4918-b4a1-b977299ca3e2"/>
    <ds:schemaRef ds:uri="http://schemas.microsoft.com/office/2006/documentManagement/types"/>
    <ds:schemaRef ds:uri="http://purl.org/dc/elements/1.1/"/>
    <ds:schemaRef ds:uri="http://schemas.microsoft.com/office/infopath/2007/PartnerControls"/>
    <ds:schemaRef ds:uri="http://www.w3.org/XML/1998/namespace"/>
    <ds:schemaRef ds:uri="http://purl.org/dc/dcmitype/"/>
    <ds:schemaRef ds:uri="http://schemas.microsoft.com/office/2006/metadata/properties"/>
    <ds:schemaRef ds:uri="fadb41d3-f9cb-40fb-903c-8cacaba95bb5"/>
    <ds:schemaRef ds:uri="http://purl.org/dc/terms/"/>
  </ds:schemaRefs>
</ds:datastoreItem>
</file>

<file path=docProps/app.xml><?xml version="1.0" encoding="utf-8"?>
<Properties xmlns="http://schemas.openxmlformats.org/officeDocument/2006/extended-properties" xmlns:vt="http://schemas.openxmlformats.org/officeDocument/2006/docPropsVTypes">
  <Template>Future forward</Template>
  <TotalTime>127</TotalTime>
  <Words>625</Words>
  <Application>Microsoft Office PowerPoint</Application>
  <PresentationFormat>Widescreen</PresentationFormat>
  <Paragraphs>74</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Calibri Light</vt:lpstr>
      <vt:lpstr>Franklin Gothic Book</vt:lpstr>
      <vt:lpstr>Franklin Gothic Demi</vt:lpstr>
      <vt:lpstr>Wingdings</vt:lpstr>
      <vt:lpstr>Wingdings 2</vt:lpstr>
      <vt:lpstr>DividendVTI</vt:lpstr>
      <vt:lpstr>Fitness Buddy ai agent</vt:lpstr>
      <vt:lpstr>OUTLINE</vt:lpstr>
      <vt:lpstr>Problem Statement</vt:lpstr>
      <vt:lpstr>Technology  used</vt:lpstr>
      <vt:lpstr>IBM cloud services used</vt:lpstr>
      <vt:lpstr>Wow factors</vt:lpstr>
      <vt:lpstr>End users</vt:lpstr>
      <vt:lpstr>Results</vt:lpstr>
      <vt:lpstr>Results</vt:lpstr>
      <vt:lpstr>Results</vt:lpstr>
      <vt:lpstr>Results</vt:lpstr>
      <vt:lpstr>Conclusion</vt:lpstr>
      <vt:lpstr>GitHub Link</vt:lpstr>
      <vt:lpstr>PowerPoint Presentation</vt:lpstr>
      <vt:lpstr>IBM Certifications</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Apurv Singh Rao</cp:lastModifiedBy>
  <cp:revision>147</cp:revision>
  <dcterms:created xsi:type="dcterms:W3CDTF">2021-05-26T16:50:10Z</dcterms:created>
  <dcterms:modified xsi:type="dcterms:W3CDTF">2025-08-01T07:50:49Z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